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8458200" cy="6858000"/>
  <p:notesSz cx="84582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1"/>
  </p:normalViewPr>
  <p:slideViewPr>
    <p:cSldViewPr>
      <p:cViewPr varScale="1">
        <p:scale>
          <a:sx n="60" d="100"/>
          <a:sy n="60" d="100"/>
        </p:scale>
        <p:origin x="158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y Grady" userId="4b3cb529-c198-4044-b6a2-fc43cf60216c" providerId="ADAL" clId="{8FAD6201-92BE-4573-B61A-BD41FF78931A}"/>
    <pc:docChg chg="custSel modSld">
      <pc:chgData name="Kerry Grady" userId="4b3cb529-c198-4044-b6a2-fc43cf60216c" providerId="ADAL" clId="{8FAD6201-92BE-4573-B61A-BD41FF78931A}" dt="2024-11-27T13:48:16.329" v="654" actId="20577"/>
      <pc:docMkLst>
        <pc:docMk/>
      </pc:docMkLst>
      <pc:sldChg chg="modNotesTx">
        <pc:chgData name="Kerry Grady" userId="4b3cb529-c198-4044-b6a2-fc43cf60216c" providerId="ADAL" clId="{8FAD6201-92BE-4573-B61A-BD41FF78931A}" dt="2024-11-27T13:40:19.143" v="8" actId="20577"/>
        <pc:sldMkLst>
          <pc:docMk/>
          <pc:sldMk cId="0" sldId="256"/>
        </pc:sldMkLst>
      </pc:sldChg>
      <pc:sldChg chg="modNotesTx">
        <pc:chgData name="Kerry Grady" userId="4b3cb529-c198-4044-b6a2-fc43cf60216c" providerId="ADAL" clId="{8FAD6201-92BE-4573-B61A-BD41FF78931A}" dt="2024-11-27T13:40:30.988" v="18" actId="20577"/>
        <pc:sldMkLst>
          <pc:docMk/>
          <pc:sldMk cId="0" sldId="257"/>
        </pc:sldMkLst>
      </pc:sldChg>
      <pc:sldChg chg="modNotesTx">
        <pc:chgData name="Kerry Grady" userId="4b3cb529-c198-4044-b6a2-fc43cf60216c" providerId="ADAL" clId="{8FAD6201-92BE-4573-B61A-BD41FF78931A}" dt="2024-11-27T13:40:38.077" v="26" actId="20577"/>
        <pc:sldMkLst>
          <pc:docMk/>
          <pc:sldMk cId="0" sldId="258"/>
        </pc:sldMkLst>
      </pc:sldChg>
      <pc:sldChg chg="modNotesTx">
        <pc:chgData name="Kerry Grady" userId="4b3cb529-c198-4044-b6a2-fc43cf60216c" providerId="ADAL" clId="{8FAD6201-92BE-4573-B61A-BD41FF78931A}" dt="2024-11-27T13:40:45.666" v="34" actId="20577"/>
        <pc:sldMkLst>
          <pc:docMk/>
          <pc:sldMk cId="0" sldId="259"/>
        </pc:sldMkLst>
      </pc:sldChg>
      <pc:sldChg chg="modNotesTx">
        <pc:chgData name="Kerry Grady" userId="4b3cb529-c198-4044-b6a2-fc43cf60216c" providerId="ADAL" clId="{8FAD6201-92BE-4573-B61A-BD41FF78931A}" dt="2024-11-27T13:40:52.957" v="40" actId="20577"/>
        <pc:sldMkLst>
          <pc:docMk/>
          <pc:sldMk cId="0" sldId="260"/>
        </pc:sldMkLst>
      </pc:sldChg>
      <pc:sldChg chg="modNotesTx">
        <pc:chgData name="Kerry Grady" userId="4b3cb529-c198-4044-b6a2-fc43cf60216c" providerId="ADAL" clId="{8FAD6201-92BE-4573-B61A-BD41FF78931A}" dt="2024-11-27T13:40:59.212" v="46" actId="20577"/>
        <pc:sldMkLst>
          <pc:docMk/>
          <pc:sldMk cId="0" sldId="261"/>
        </pc:sldMkLst>
      </pc:sldChg>
      <pc:sldChg chg="modNotesTx">
        <pc:chgData name="Kerry Grady" userId="4b3cb529-c198-4044-b6a2-fc43cf60216c" providerId="ADAL" clId="{8FAD6201-92BE-4573-B61A-BD41FF78931A}" dt="2024-11-27T13:41:04.809" v="52" actId="20577"/>
        <pc:sldMkLst>
          <pc:docMk/>
          <pc:sldMk cId="0" sldId="262"/>
        </pc:sldMkLst>
      </pc:sldChg>
      <pc:sldChg chg="modNotesTx">
        <pc:chgData name="Kerry Grady" userId="4b3cb529-c198-4044-b6a2-fc43cf60216c" providerId="ADAL" clId="{8FAD6201-92BE-4573-B61A-BD41FF78931A}" dt="2024-11-27T13:41:10.191" v="58" actId="20577"/>
        <pc:sldMkLst>
          <pc:docMk/>
          <pc:sldMk cId="0" sldId="263"/>
        </pc:sldMkLst>
      </pc:sldChg>
      <pc:sldChg chg="modNotesTx">
        <pc:chgData name="Kerry Grady" userId="4b3cb529-c198-4044-b6a2-fc43cf60216c" providerId="ADAL" clId="{8FAD6201-92BE-4573-B61A-BD41FF78931A}" dt="2024-11-27T13:41:15.954" v="64" actId="20577"/>
        <pc:sldMkLst>
          <pc:docMk/>
          <pc:sldMk cId="0" sldId="264"/>
        </pc:sldMkLst>
      </pc:sldChg>
      <pc:sldChg chg="modNotesTx">
        <pc:chgData name="Kerry Grady" userId="4b3cb529-c198-4044-b6a2-fc43cf60216c" providerId="ADAL" clId="{8FAD6201-92BE-4573-B61A-BD41FF78931A}" dt="2024-11-27T13:41:21.655" v="70" actId="20577"/>
        <pc:sldMkLst>
          <pc:docMk/>
          <pc:sldMk cId="0" sldId="265"/>
        </pc:sldMkLst>
      </pc:sldChg>
      <pc:sldChg chg="modNotesTx">
        <pc:chgData name="Kerry Grady" userId="4b3cb529-c198-4044-b6a2-fc43cf60216c" providerId="ADAL" clId="{8FAD6201-92BE-4573-B61A-BD41FF78931A}" dt="2024-11-27T13:44:56.915" v="248" actId="20577"/>
        <pc:sldMkLst>
          <pc:docMk/>
          <pc:sldMk cId="0" sldId="266"/>
        </pc:sldMkLst>
      </pc:sldChg>
      <pc:sldChg chg="modNotesTx">
        <pc:chgData name="Kerry Grady" userId="4b3cb529-c198-4044-b6a2-fc43cf60216c" providerId="ADAL" clId="{8FAD6201-92BE-4573-B61A-BD41FF78931A}" dt="2024-11-27T13:45:05.160" v="256" actId="20577"/>
        <pc:sldMkLst>
          <pc:docMk/>
          <pc:sldMk cId="0" sldId="267"/>
        </pc:sldMkLst>
      </pc:sldChg>
      <pc:sldChg chg="modNotesTx">
        <pc:chgData name="Kerry Grady" userId="4b3cb529-c198-4044-b6a2-fc43cf60216c" providerId="ADAL" clId="{8FAD6201-92BE-4573-B61A-BD41FF78931A}" dt="2024-11-27T13:45:46.227" v="410" actId="20577"/>
        <pc:sldMkLst>
          <pc:docMk/>
          <pc:sldMk cId="0" sldId="268"/>
        </pc:sldMkLst>
      </pc:sldChg>
      <pc:sldChg chg="modNotesTx">
        <pc:chgData name="Kerry Grady" userId="4b3cb529-c198-4044-b6a2-fc43cf60216c" providerId="ADAL" clId="{8FAD6201-92BE-4573-B61A-BD41FF78931A}" dt="2024-11-27T13:46:10.221" v="486" actId="20577"/>
        <pc:sldMkLst>
          <pc:docMk/>
          <pc:sldMk cId="0" sldId="269"/>
        </pc:sldMkLst>
      </pc:sldChg>
      <pc:sldChg chg="modNotesTx">
        <pc:chgData name="Kerry Grady" userId="4b3cb529-c198-4044-b6a2-fc43cf60216c" providerId="ADAL" clId="{8FAD6201-92BE-4573-B61A-BD41FF78931A}" dt="2024-11-27T13:46:16.182" v="494" actId="20577"/>
        <pc:sldMkLst>
          <pc:docMk/>
          <pc:sldMk cId="0" sldId="270"/>
        </pc:sldMkLst>
      </pc:sldChg>
      <pc:sldChg chg="modNotesTx">
        <pc:chgData name="Kerry Grady" userId="4b3cb529-c198-4044-b6a2-fc43cf60216c" providerId="ADAL" clId="{8FAD6201-92BE-4573-B61A-BD41FF78931A}" dt="2024-11-27T13:46:27.313" v="502" actId="20577"/>
        <pc:sldMkLst>
          <pc:docMk/>
          <pc:sldMk cId="0" sldId="271"/>
        </pc:sldMkLst>
      </pc:sldChg>
      <pc:sldChg chg="modNotesTx">
        <pc:chgData name="Kerry Grady" userId="4b3cb529-c198-4044-b6a2-fc43cf60216c" providerId="ADAL" clId="{8FAD6201-92BE-4573-B61A-BD41FF78931A}" dt="2024-11-27T13:46:37.159" v="517" actId="20577"/>
        <pc:sldMkLst>
          <pc:docMk/>
          <pc:sldMk cId="0" sldId="272"/>
        </pc:sldMkLst>
      </pc:sldChg>
      <pc:sldChg chg="modNotesTx">
        <pc:chgData name="Kerry Grady" userId="4b3cb529-c198-4044-b6a2-fc43cf60216c" providerId="ADAL" clId="{8FAD6201-92BE-4573-B61A-BD41FF78931A}" dt="2024-11-27T13:46:45.595" v="531" actId="20577"/>
        <pc:sldMkLst>
          <pc:docMk/>
          <pc:sldMk cId="0" sldId="273"/>
        </pc:sldMkLst>
      </pc:sldChg>
      <pc:sldChg chg="modNotesTx">
        <pc:chgData name="Kerry Grady" userId="4b3cb529-c198-4044-b6a2-fc43cf60216c" providerId="ADAL" clId="{8FAD6201-92BE-4573-B61A-BD41FF78931A}" dt="2024-11-27T13:46:51.365" v="546" actId="20577"/>
        <pc:sldMkLst>
          <pc:docMk/>
          <pc:sldMk cId="0" sldId="274"/>
        </pc:sldMkLst>
      </pc:sldChg>
      <pc:sldChg chg="modNotesTx">
        <pc:chgData name="Kerry Grady" userId="4b3cb529-c198-4044-b6a2-fc43cf60216c" providerId="ADAL" clId="{8FAD6201-92BE-4573-B61A-BD41FF78931A}" dt="2024-11-27T13:47:05.243" v="574" actId="20577"/>
        <pc:sldMkLst>
          <pc:docMk/>
          <pc:sldMk cId="0" sldId="275"/>
        </pc:sldMkLst>
      </pc:sldChg>
      <pc:sldChg chg="modNotesTx">
        <pc:chgData name="Kerry Grady" userId="4b3cb529-c198-4044-b6a2-fc43cf60216c" providerId="ADAL" clId="{8FAD6201-92BE-4573-B61A-BD41FF78931A}" dt="2024-11-27T13:47:11.417" v="589" actId="20577"/>
        <pc:sldMkLst>
          <pc:docMk/>
          <pc:sldMk cId="0" sldId="276"/>
        </pc:sldMkLst>
      </pc:sldChg>
      <pc:sldChg chg="modNotesTx">
        <pc:chgData name="Kerry Grady" userId="4b3cb529-c198-4044-b6a2-fc43cf60216c" providerId="ADAL" clId="{8FAD6201-92BE-4573-B61A-BD41FF78931A}" dt="2024-11-27T13:47:19.234" v="605" actId="20577"/>
        <pc:sldMkLst>
          <pc:docMk/>
          <pc:sldMk cId="0" sldId="277"/>
        </pc:sldMkLst>
      </pc:sldChg>
      <pc:sldChg chg="modNotesTx">
        <pc:chgData name="Kerry Grady" userId="4b3cb529-c198-4044-b6a2-fc43cf60216c" providerId="ADAL" clId="{8FAD6201-92BE-4573-B61A-BD41FF78931A}" dt="2024-11-27T13:47:26.709" v="620" actId="20577"/>
        <pc:sldMkLst>
          <pc:docMk/>
          <pc:sldMk cId="0" sldId="278"/>
        </pc:sldMkLst>
      </pc:sldChg>
      <pc:sldChg chg="modNotesTx">
        <pc:chgData name="Kerry Grady" userId="4b3cb529-c198-4044-b6a2-fc43cf60216c" providerId="ADAL" clId="{8FAD6201-92BE-4573-B61A-BD41FF78931A}" dt="2024-11-27T13:47:53.256" v="628" actId="20577"/>
        <pc:sldMkLst>
          <pc:docMk/>
          <pc:sldMk cId="0" sldId="279"/>
        </pc:sldMkLst>
      </pc:sldChg>
      <pc:sldChg chg="modNotesTx">
        <pc:chgData name="Kerry Grady" userId="4b3cb529-c198-4044-b6a2-fc43cf60216c" providerId="ADAL" clId="{8FAD6201-92BE-4573-B61A-BD41FF78931A}" dt="2024-11-27T13:48:01.439" v="638" actId="20577"/>
        <pc:sldMkLst>
          <pc:docMk/>
          <pc:sldMk cId="0" sldId="280"/>
        </pc:sldMkLst>
      </pc:sldChg>
      <pc:sldChg chg="modNotesTx">
        <pc:chgData name="Kerry Grady" userId="4b3cb529-c198-4044-b6a2-fc43cf60216c" providerId="ADAL" clId="{8FAD6201-92BE-4573-B61A-BD41FF78931A}" dt="2024-11-27T13:48:07.996" v="646" actId="20577"/>
        <pc:sldMkLst>
          <pc:docMk/>
          <pc:sldMk cId="0" sldId="281"/>
        </pc:sldMkLst>
      </pc:sldChg>
      <pc:sldChg chg="modNotesTx">
        <pc:chgData name="Kerry Grady" userId="4b3cb529-c198-4044-b6a2-fc43cf60216c" providerId="ADAL" clId="{8FAD6201-92BE-4573-B61A-BD41FF78931A}" dt="2024-11-27T13:48:16.329" v="654" actId="20577"/>
        <pc:sldMkLst>
          <pc:docMk/>
          <pc:sldMk cId="0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6553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791075" y="0"/>
            <a:ext cx="366553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50E8D-D719-4FCD-BB2F-B16032778ADE}" type="datetimeFigureOut">
              <a:rPr lang="en-CA" smtClean="0"/>
              <a:t>2024-11-27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01938" y="857250"/>
            <a:ext cx="28543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46138" y="3300413"/>
            <a:ext cx="6765925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665538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791075" y="6513513"/>
            <a:ext cx="3665538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21F8A-4D65-43C5-8B4D-17DA05EA98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336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Laetitia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501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Famida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5765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Laetitia</a:t>
            </a:r>
          </a:p>
          <a:p>
            <a:r>
              <a:rPr lang="en-CA" dirty="0"/>
              <a:t>Welcome new members: Dr Andrea Cowan, Dr. Michele Monroy-Valle, Dr. Noemie Theriault,</a:t>
            </a:r>
          </a:p>
          <a:p>
            <a:r>
              <a:rPr lang="en-CA" dirty="0"/>
              <a:t> Dr. Shirine Usmani,  Sarah Rydahl, Dr. Sophie Roux, Dr. Wasim Mansoor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1394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Laetitia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5846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Laetitia</a:t>
            </a:r>
          </a:p>
          <a:p>
            <a:r>
              <a:rPr lang="en-CA" dirty="0"/>
              <a:t>Ask them to refer to the Terms of reference that is sent out annually with the Conflict of Interest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8854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Laetitia</a:t>
            </a:r>
          </a:p>
          <a:p>
            <a:r>
              <a:rPr lang="en-CA" dirty="0"/>
              <a:t>Just a reminder they will be asked to complete a COI form annually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05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Laetitia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6495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:</a:t>
            </a:r>
            <a:r>
              <a:rPr lang="en-CA" dirty="0" err="1"/>
              <a:t>aetitia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32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Refer to Sandra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994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Refer to Ahmed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8193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Refer to Lianne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461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Laetitia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0386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Refer to Aliya and Natasha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4754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Refer to Adrian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7568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Refer to Adrian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6303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Refer to Adrian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2952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Laetitia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15761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Laetitia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13703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Laetitia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8638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Laetitia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779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Laetitia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854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Laetitia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805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Famida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132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Famida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125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Famida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7327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Famida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668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Famida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1F8A-4D65-43C5-8B4D-17DA05EA98B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277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33246" y="2566796"/>
            <a:ext cx="5798057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01444" y="3810990"/>
            <a:ext cx="4661661" cy="1196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20" dirty="0"/>
              <a:t>Together,</a:t>
            </a:r>
            <a:r>
              <a:rPr spc="-15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help</a:t>
            </a:r>
            <a:r>
              <a:rPr spc="-20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Canadians</a:t>
            </a:r>
            <a:r>
              <a:rPr spc="-20" dirty="0"/>
              <a:t> </a:t>
            </a:r>
            <a:r>
              <a:rPr spc="-10" dirty="0"/>
              <a:t>#unbreakable.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20" dirty="0"/>
              <a:t>Together,</a:t>
            </a:r>
            <a:r>
              <a:rPr spc="-15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help</a:t>
            </a:r>
            <a:r>
              <a:rPr spc="-20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Canadians</a:t>
            </a:r>
            <a:r>
              <a:rPr spc="-20" dirty="0"/>
              <a:t> </a:t>
            </a:r>
            <a:r>
              <a:rPr spc="-10" dirty="0"/>
              <a:t>#unbreakable.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23227" y="1577340"/>
            <a:ext cx="368207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359243" y="1577340"/>
            <a:ext cx="368207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20" dirty="0"/>
              <a:t>Together,</a:t>
            </a:r>
            <a:r>
              <a:rPr spc="-15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help</a:t>
            </a:r>
            <a:r>
              <a:rPr spc="-20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Canadians</a:t>
            </a:r>
            <a:r>
              <a:rPr spc="-20" dirty="0"/>
              <a:t> </a:t>
            </a:r>
            <a:r>
              <a:rPr spc="-10" dirty="0"/>
              <a:t>#unbreakable.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20" dirty="0"/>
              <a:t>Together,</a:t>
            </a:r>
            <a:r>
              <a:rPr spc="-15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help</a:t>
            </a:r>
            <a:r>
              <a:rPr spc="-20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Canadians</a:t>
            </a:r>
            <a:r>
              <a:rPr spc="-20" dirty="0"/>
              <a:t> </a:t>
            </a:r>
            <a:r>
              <a:rPr spc="-10" dirty="0"/>
              <a:t>#unbreakable.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6999"/>
            <a:ext cx="8461375" cy="381000"/>
          </a:xfrm>
          <a:custGeom>
            <a:avLst/>
            <a:gdLst/>
            <a:ahLst/>
            <a:cxnLst/>
            <a:rect l="l" t="t" r="r" b="b"/>
            <a:pathLst>
              <a:path w="8461375" h="381000">
                <a:moveTo>
                  <a:pt x="8461248" y="0"/>
                </a:moveTo>
                <a:lnTo>
                  <a:pt x="0" y="0"/>
                </a:lnTo>
                <a:lnTo>
                  <a:pt x="0" y="380999"/>
                </a:lnTo>
                <a:lnTo>
                  <a:pt x="8461248" y="380999"/>
                </a:lnTo>
                <a:lnTo>
                  <a:pt x="8461248" y="0"/>
                </a:lnTo>
                <a:close/>
              </a:path>
            </a:pathLst>
          </a:custGeom>
          <a:solidFill>
            <a:srgbClr val="3C1B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20" dirty="0"/>
              <a:t>Together,</a:t>
            </a:r>
            <a:r>
              <a:rPr spc="-15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help</a:t>
            </a:r>
            <a:r>
              <a:rPr spc="-20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Canadians</a:t>
            </a:r>
            <a:r>
              <a:rPr spc="-20" dirty="0"/>
              <a:t> </a:t>
            </a:r>
            <a:r>
              <a:rPr spc="-10" dirty="0"/>
              <a:t>#unbreakable.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6999"/>
            <a:ext cx="8461375" cy="381000"/>
          </a:xfrm>
          <a:custGeom>
            <a:avLst/>
            <a:gdLst/>
            <a:ahLst/>
            <a:cxnLst/>
            <a:rect l="l" t="t" r="r" b="b"/>
            <a:pathLst>
              <a:path w="8461375" h="381000">
                <a:moveTo>
                  <a:pt x="8461248" y="0"/>
                </a:moveTo>
                <a:lnTo>
                  <a:pt x="0" y="0"/>
                </a:lnTo>
                <a:lnTo>
                  <a:pt x="0" y="380999"/>
                </a:lnTo>
                <a:lnTo>
                  <a:pt x="8461248" y="380999"/>
                </a:lnTo>
                <a:lnTo>
                  <a:pt x="8461248" y="0"/>
                </a:lnTo>
                <a:close/>
              </a:path>
            </a:pathLst>
          </a:custGeom>
          <a:solidFill>
            <a:srgbClr val="3C1B7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3652" y="352043"/>
            <a:ext cx="4343400" cy="4358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5561" y="882141"/>
            <a:ext cx="5313426" cy="1107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668" y="2487295"/>
            <a:ext cx="5586730" cy="2659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36063" y="6534417"/>
            <a:ext cx="5844540" cy="28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20" dirty="0"/>
              <a:t>Together,</a:t>
            </a:r>
            <a:r>
              <a:rPr spc="-15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help</a:t>
            </a:r>
            <a:r>
              <a:rPr spc="-20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Canadians</a:t>
            </a:r>
            <a:r>
              <a:rPr spc="-20" dirty="0"/>
              <a:t> </a:t>
            </a:r>
            <a:r>
              <a:rPr spc="-10" dirty="0"/>
              <a:t>#unbreakable.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23227" y="6377940"/>
            <a:ext cx="1946846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094476" y="6377940"/>
            <a:ext cx="1946846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Grady@osteoporosis.ca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623" y="533400"/>
            <a:ext cx="7702296" cy="51860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652" y="352043"/>
            <a:ext cx="4343400" cy="43586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048511"/>
            <a:ext cx="8461375" cy="4825365"/>
            <a:chOff x="0" y="1048511"/>
            <a:chExt cx="8461375" cy="4825365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48511"/>
              <a:ext cx="8461247" cy="4760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44255" y="5716523"/>
              <a:ext cx="316991" cy="1570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186928" y="5777483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>
                  <a:moveTo>
                    <a:pt x="0" y="0"/>
                  </a:moveTo>
                  <a:lnTo>
                    <a:pt x="236474" y="0"/>
                  </a:lnTo>
                </a:path>
              </a:pathLst>
            </a:custGeom>
            <a:ln w="76200">
              <a:solidFill>
                <a:srgbClr val="542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15" y="5716523"/>
              <a:ext cx="355053" cy="1570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6387" y="5777483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>
                  <a:moveTo>
                    <a:pt x="0" y="0"/>
                  </a:moveTo>
                  <a:lnTo>
                    <a:pt x="236423" y="0"/>
                  </a:lnTo>
                </a:path>
              </a:pathLst>
            </a:custGeom>
            <a:ln w="76200">
              <a:solidFill>
                <a:srgbClr val="542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20" dirty="0"/>
              <a:t>Together,</a:t>
            </a:r>
            <a:r>
              <a:rPr spc="-15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help</a:t>
            </a:r>
            <a:r>
              <a:rPr spc="-20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Canadians</a:t>
            </a:r>
            <a:r>
              <a:rPr spc="-20" dirty="0"/>
              <a:t> </a:t>
            </a:r>
            <a:r>
              <a:rPr spc="-10" dirty="0"/>
              <a:t>#unbreakable.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1261" y="2292477"/>
            <a:ext cx="55397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Welcome</a:t>
            </a:r>
            <a:r>
              <a:rPr spc="-25" dirty="0"/>
              <a:t> </a:t>
            </a:r>
            <a:r>
              <a:rPr dirty="0"/>
              <a:t>to OC’s</a:t>
            </a:r>
            <a:r>
              <a:rPr spc="5" dirty="0"/>
              <a:t> </a:t>
            </a:r>
            <a:r>
              <a:rPr spc="-10" dirty="0"/>
              <a:t>Scientific</a:t>
            </a:r>
          </a:p>
          <a:p>
            <a:pPr algn="ctr">
              <a:lnSpc>
                <a:spcPct val="100000"/>
              </a:lnSpc>
            </a:pPr>
            <a:r>
              <a:rPr dirty="0"/>
              <a:t>Advisory</a:t>
            </a:r>
            <a:r>
              <a:rPr spc="-20" dirty="0"/>
              <a:t> </a:t>
            </a:r>
            <a:r>
              <a:rPr spc="-10" dirty="0"/>
              <a:t>Council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20" dirty="0"/>
              <a:t>Together,</a:t>
            </a:r>
            <a:r>
              <a:rPr spc="-15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help</a:t>
            </a:r>
            <a:r>
              <a:rPr spc="-20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Canadians</a:t>
            </a:r>
            <a:r>
              <a:rPr spc="-20" dirty="0"/>
              <a:t> </a:t>
            </a:r>
            <a:r>
              <a:rPr spc="-10" dirty="0"/>
              <a:t>#unbreakable.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4935" y="1034541"/>
            <a:ext cx="3152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SAC</a:t>
            </a:r>
            <a:r>
              <a:rPr b="1" spc="-9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Overview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20" dirty="0"/>
              <a:t>Together,</a:t>
            </a:r>
            <a:r>
              <a:rPr spc="-15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help</a:t>
            </a:r>
            <a:r>
              <a:rPr spc="-20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Canadians</a:t>
            </a:r>
            <a:r>
              <a:rPr spc="-20" dirty="0"/>
              <a:t> </a:t>
            </a:r>
            <a:r>
              <a:rPr spc="-10" dirty="0"/>
              <a:t>#unbreakable.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8969" y="1902071"/>
            <a:ext cx="5967095" cy="28092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894"/>
              </a:spcBef>
              <a:buChar char="•"/>
              <a:tabLst>
                <a:tab pos="469265" algn="l"/>
              </a:tabLst>
            </a:pPr>
            <a:r>
              <a:rPr sz="3200" dirty="0">
                <a:latin typeface="Arial"/>
                <a:cs typeface="Arial"/>
              </a:rPr>
              <a:t>Review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Terms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Reference</a:t>
            </a:r>
            <a:endParaRPr sz="3200">
              <a:latin typeface="Arial"/>
              <a:cs typeface="Arial"/>
            </a:endParaRPr>
          </a:p>
          <a:p>
            <a:pPr marL="926465" lvl="1" indent="-456565">
              <a:lnSpc>
                <a:spcPct val="100000"/>
              </a:lnSpc>
              <a:spcBef>
                <a:spcPts val="690"/>
              </a:spcBef>
              <a:buChar char="•"/>
              <a:tabLst>
                <a:tab pos="926465" algn="l"/>
              </a:tabLst>
            </a:pPr>
            <a:r>
              <a:rPr sz="2800" dirty="0">
                <a:latin typeface="Arial"/>
                <a:cs typeface="Arial"/>
              </a:rPr>
              <a:t>SAC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Individual</a:t>
            </a:r>
            <a:endParaRPr sz="2800">
              <a:latin typeface="Arial"/>
              <a:cs typeface="Arial"/>
            </a:endParaRPr>
          </a:p>
          <a:p>
            <a:pPr marL="926465" lvl="1" indent="-456565">
              <a:lnSpc>
                <a:spcPct val="100000"/>
              </a:lnSpc>
              <a:spcBef>
                <a:spcPts val="670"/>
              </a:spcBef>
              <a:buChar char="•"/>
              <a:tabLst>
                <a:tab pos="926465" algn="l"/>
              </a:tabLst>
            </a:pPr>
            <a:r>
              <a:rPr sz="2800" dirty="0">
                <a:latin typeface="Arial"/>
                <a:cs typeface="Arial"/>
              </a:rPr>
              <a:t>SAC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Committee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Member</a:t>
            </a: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755"/>
              </a:spcBef>
              <a:buChar char="•"/>
              <a:tabLst>
                <a:tab pos="469265" algn="l"/>
              </a:tabLst>
            </a:pPr>
            <a:r>
              <a:rPr sz="3200" dirty="0">
                <a:latin typeface="Arial"/>
                <a:cs typeface="Arial"/>
              </a:rPr>
              <a:t>Review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COI</a:t>
            </a:r>
            <a:endParaRPr sz="32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765"/>
              </a:spcBef>
              <a:buChar char="•"/>
              <a:tabLst>
                <a:tab pos="469265" algn="l"/>
              </a:tabLst>
            </a:pPr>
            <a:r>
              <a:rPr sz="3200" dirty="0">
                <a:latin typeface="Arial"/>
                <a:cs typeface="Arial"/>
              </a:rPr>
              <a:t>OC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Staff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Support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652" y="352043"/>
            <a:ext cx="4343400" cy="4358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3163" y="1356715"/>
            <a:ext cx="7833995" cy="446468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b="1" spc="-10" dirty="0">
                <a:latin typeface="Arial"/>
                <a:cs typeface="Arial"/>
              </a:rPr>
              <a:t>Responsibilities</a:t>
            </a:r>
            <a:endParaRPr sz="1400">
              <a:latin typeface="Arial"/>
              <a:cs typeface="Arial"/>
            </a:endParaRPr>
          </a:p>
          <a:p>
            <a:pPr marL="183515" marR="267970" indent="-171450">
              <a:lnSpc>
                <a:spcPct val="100000"/>
              </a:lnSpc>
              <a:spcBef>
                <a:spcPts val="335"/>
              </a:spcBef>
              <a:buChar char="•"/>
              <a:tabLst>
                <a:tab pos="184785" algn="l"/>
              </a:tabLst>
            </a:pPr>
            <a:r>
              <a:rPr sz="1400" dirty="0">
                <a:latin typeface="Arial"/>
                <a:cs typeface="Arial"/>
              </a:rPr>
              <a:t>Provide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assistance,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support,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advice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guidance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Executive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Committee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SAC</a:t>
            </a:r>
            <a:r>
              <a:rPr sz="1400" spc="-25" dirty="0">
                <a:latin typeface="Arial"/>
                <a:cs typeface="Arial"/>
              </a:rPr>
              <a:t> and 	</a:t>
            </a:r>
            <a:r>
              <a:rPr sz="1400" dirty="0">
                <a:latin typeface="Arial"/>
                <a:cs typeface="Arial"/>
              </a:rPr>
              <a:t>Osteoporosis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Canada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technical,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scientific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medical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matters.</a:t>
            </a:r>
            <a:endParaRPr sz="1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5"/>
              </a:spcBef>
              <a:buChar char="•"/>
              <a:tabLst>
                <a:tab pos="184150" algn="l"/>
              </a:tabLst>
            </a:pPr>
            <a:r>
              <a:rPr sz="1400" dirty="0">
                <a:latin typeface="Arial"/>
                <a:cs typeface="Arial"/>
              </a:rPr>
              <a:t>Review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validate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material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prepared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public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professional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distribution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respect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to</a:t>
            </a:r>
            <a:endParaRPr sz="140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scientific/medical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content.</a:t>
            </a:r>
            <a:endParaRPr sz="1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5"/>
              </a:spcBef>
              <a:buChar char="•"/>
              <a:tabLst>
                <a:tab pos="184150" algn="l"/>
              </a:tabLst>
            </a:pPr>
            <a:r>
              <a:rPr sz="1400" dirty="0">
                <a:latin typeface="Arial"/>
                <a:cs typeface="Arial"/>
              </a:rPr>
              <a:t>When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required,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actively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participate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committees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based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availability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expertise</a:t>
            </a:r>
            <a:endParaRPr sz="1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5"/>
              </a:spcBef>
              <a:buChar char="•"/>
              <a:tabLst>
                <a:tab pos="184150" algn="l"/>
              </a:tabLst>
            </a:pPr>
            <a:r>
              <a:rPr sz="1400" dirty="0">
                <a:latin typeface="Arial"/>
                <a:cs typeface="Arial"/>
              </a:rPr>
              <a:t>Respond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timely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manner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requests</a:t>
            </a:r>
            <a:endParaRPr sz="1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5"/>
              </a:spcBef>
              <a:buChar char="•"/>
              <a:tabLst>
                <a:tab pos="184150" algn="l"/>
              </a:tabLst>
            </a:pPr>
            <a:r>
              <a:rPr sz="1400" dirty="0">
                <a:latin typeface="Arial"/>
                <a:cs typeface="Arial"/>
              </a:rPr>
              <a:t>Lend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their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names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prestige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further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purposes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goals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Organization.</a:t>
            </a:r>
            <a:endParaRPr sz="1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40"/>
              </a:spcBef>
              <a:buChar char="•"/>
              <a:tabLst>
                <a:tab pos="184150" algn="l"/>
              </a:tabLst>
            </a:pPr>
            <a:r>
              <a:rPr sz="1400" dirty="0">
                <a:latin typeface="Arial"/>
                <a:cs typeface="Arial"/>
              </a:rPr>
              <a:t>Speak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behalf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and/or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represent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requested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by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Chair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SAC</a:t>
            </a:r>
            <a:r>
              <a:rPr sz="1400" spc="-10" dirty="0">
                <a:latin typeface="Arial"/>
                <a:cs typeface="Arial"/>
              </a:rPr>
              <a:t> and/or</a:t>
            </a:r>
            <a:endParaRPr sz="140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President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CEO.</a:t>
            </a:r>
            <a:endParaRPr sz="1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5"/>
              </a:spcBef>
              <a:buChar char="•"/>
              <a:tabLst>
                <a:tab pos="184150" algn="l"/>
              </a:tabLst>
            </a:pPr>
            <a:r>
              <a:rPr sz="1400" dirty="0">
                <a:latin typeface="Arial"/>
                <a:cs typeface="Arial"/>
              </a:rPr>
              <a:t>Be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regional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agents,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request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Chair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SAC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and/or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Board</a:t>
            </a:r>
            <a:endParaRPr sz="1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5"/>
              </a:spcBef>
              <a:buChar char="•"/>
              <a:tabLst>
                <a:tab pos="184150" algn="l"/>
              </a:tabLst>
            </a:pPr>
            <a:r>
              <a:rPr sz="1400" dirty="0">
                <a:latin typeface="Arial"/>
                <a:cs typeface="Arial"/>
              </a:rPr>
              <a:t>Represent,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where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appropriate,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internationally.</a:t>
            </a:r>
            <a:endParaRPr sz="1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40"/>
              </a:spcBef>
              <a:buChar char="•"/>
              <a:tabLst>
                <a:tab pos="184150" algn="l"/>
              </a:tabLst>
            </a:pPr>
            <a:r>
              <a:rPr sz="1400" dirty="0">
                <a:latin typeface="Arial"/>
                <a:cs typeface="Arial"/>
              </a:rPr>
              <a:t>Promote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foster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growth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where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appropriate.</a:t>
            </a:r>
            <a:endParaRPr sz="1400">
              <a:latin typeface="Arial"/>
              <a:cs typeface="Arial"/>
            </a:endParaRPr>
          </a:p>
          <a:p>
            <a:pPr marL="183515" marR="5080" indent="-171450">
              <a:lnSpc>
                <a:spcPct val="100000"/>
              </a:lnSpc>
              <a:spcBef>
                <a:spcPts val="335"/>
              </a:spcBef>
              <a:buChar char="•"/>
              <a:tabLst>
                <a:tab pos="184785" algn="l"/>
              </a:tabLst>
            </a:pPr>
            <a:r>
              <a:rPr sz="1400" dirty="0">
                <a:latin typeface="Arial"/>
                <a:cs typeface="Arial"/>
              </a:rPr>
              <a:t>Safeguard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protect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credibility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being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consistent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messages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when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acting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in 	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capacity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SAC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consultant.</a:t>
            </a:r>
            <a:endParaRPr sz="1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5"/>
              </a:spcBef>
              <a:buChar char="•"/>
              <a:tabLst>
                <a:tab pos="184150" algn="l"/>
              </a:tabLst>
            </a:pPr>
            <a:r>
              <a:rPr sz="1400" dirty="0">
                <a:latin typeface="Arial"/>
                <a:cs typeface="Arial"/>
              </a:rPr>
              <a:t>Maintain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membership,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good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standing,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OC</a:t>
            </a:r>
            <a:endParaRPr sz="1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40"/>
              </a:spcBef>
              <a:buChar char="•"/>
              <a:tabLst>
                <a:tab pos="184150" algn="l"/>
              </a:tabLst>
            </a:pPr>
            <a:r>
              <a:rPr sz="1400" dirty="0">
                <a:latin typeface="Arial"/>
                <a:cs typeface="Arial"/>
              </a:rPr>
              <a:t>Honour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financial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obligation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annual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donor.</a:t>
            </a:r>
            <a:endParaRPr sz="1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5"/>
              </a:spcBef>
              <a:buChar char="•"/>
              <a:tabLst>
                <a:tab pos="184150" algn="l"/>
              </a:tabLst>
            </a:pPr>
            <a:r>
              <a:rPr sz="1400" dirty="0">
                <a:latin typeface="Arial"/>
                <a:cs typeface="Arial"/>
              </a:rPr>
              <a:t>Provide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signed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Confidential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Disclosure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Statement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annually.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20" dirty="0"/>
              <a:t>Together,</a:t>
            </a:r>
            <a:r>
              <a:rPr spc="-15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help</a:t>
            </a:r>
            <a:r>
              <a:rPr spc="-20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Canadians</a:t>
            </a:r>
            <a:r>
              <a:rPr spc="-20" dirty="0"/>
              <a:t> </a:t>
            </a:r>
            <a:r>
              <a:rPr spc="-10" dirty="0"/>
              <a:t>#unbreakable.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6042" y="2566796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Conflict</a:t>
            </a:r>
            <a:r>
              <a:rPr spc="-3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spc="-10" dirty="0"/>
              <a:t>Interest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20" dirty="0"/>
              <a:t>Together,</a:t>
            </a:r>
            <a:r>
              <a:rPr spc="-15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help</a:t>
            </a:r>
            <a:r>
              <a:rPr spc="-20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Canadians</a:t>
            </a:r>
            <a:r>
              <a:rPr spc="-20" dirty="0"/>
              <a:t> </a:t>
            </a:r>
            <a:r>
              <a:rPr spc="-10" dirty="0"/>
              <a:t>#unbreakable.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4435" y="2566796"/>
            <a:ext cx="35325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SAC </a:t>
            </a:r>
            <a:r>
              <a:rPr spc="-10" dirty="0"/>
              <a:t>Committees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20" dirty="0"/>
              <a:t>Together,</a:t>
            </a:r>
            <a:r>
              <a:rPr spc="-15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help</a:t>
            </a:r>
            <a:r>
              <a:rPr spc="-20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Canadians</a:t>
            </a:r>
            <a:r>
              <a:rPr spc="-20" dirty="0"/>
              <a:t> </a:t>
            </a:r>
            <a:r>
              <a:rPr spc="-10" dirty="0"/>
              <a:t>#unbreakable.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76999"/>
            <a:ext cx="8461375" cy="381000"/>
          </a:xfrm>
          <a:custGeom>
            <a:avLst/>
            <a:gdLst/>
            <a:ahLst/>
            <a:cxnLst/>
            <a:rect l="l" t="t" r="r" b="b"/>
            <a:pathLst>
              <a:path w="8461375" h="381000">
                <a:moveTo>
                  <a:pt x="8461248" y="0"/>
                </a:moveTo>
                <a:lnTo>
                  <a:pt x="0" y="0"/>
                </a:lnTo>
                <a:lnTo>
                  <a:pt x="0" y="380999"/>
                </a:lnTo>
                <a:lnTo>
                  <a:pt x="8461248" y="380999"/>
                </a:lnTo>
                <a:lnTo>
                  <a:pt x="8461248" y="0"/>
                </a:lnTo>
                <a:close/>
              </a:path>
            </a:pathLst>
          </a:custGeom>
          <a:solidFill>
            <a:srgbClr val="3C1B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2868" y="4866513"/>
            <a:ext cx="7728584" cy="2073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4485" marR="617855" indent="-287020">
              <a:lnSpc>
                <a:spcPct val="100000"/>
              </a:lnSpc>
              <a:spcBef>
                <a:spcPts val="95"/>
              </a:spcBef>
              <a:buFont typeface="Courier New"/>
              <a:buChar char="o"/>
              <a:tabLst>
                <a:tab pos="324485" algn="l"/>
              </a:tabLst>
            </a:pPr>
            <a:r>
              <a:rPr sz="1600" dirty="0">
                <a:latin typeface="Arial"/>
                <a:cs typeface="Arial"/>
              </a:rPr>
              <a:t>Shall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assume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active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leadership,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collaboration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SAC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consultants,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SAC </a:t>
            </a:r>
            <a:r>
              <a:rPr sz="1600" dirty="0">
                <a:latin typeface="Arial"/>
                <a:cs typeface="Arial"/>
              </a:rPr>
              <a:t>committees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where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appropriate,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National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Board,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President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CEO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designated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National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Office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Staff),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primary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role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advisor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guide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OC’s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President/CEO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all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technical,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scientific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and/or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medical matters.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0"/>
              </a:spcBef>
              <a:buFont typeface="Courier New"/>
              <a:buChar char="o"/>
            </a:pPr>
            <a:endParaRPr sz="1600">
              <a:latin typeface="Arial"/>
              <a:cs typeface="Arial"/>
            </a:endParaRPr>
          </a:p>
          <a:p>
            <a:pPr marL="436880" lvl="1" indent="-286385">
              <a:lnSpc>
                <a:spcPts val="2140"/>
              </a:lnSpc>
              <a:buFont typeface="Courier New"/>
              <a:buChar char="o"/>
              <a:tabLst>
                <a:tab pos="436880" algn="l"/>
              </a:tabLst>
            </a:pPr>
            <a:r>
              <a:rPr sz="1600" dirty="0">
                <a:latin typeface="Arial"/>
                <a:cs typeface="Arial"/>
              </a:rPr>
              <a:t>Strategic</a:t>
            </a:r>
            <a:r>
              <a:rPr sz="1600" spc="14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p</a:t>
            </a:r>
            <a:r>
              <a:rPr sz="1600" spc="-10" dirty="0">
                <a:latin typeface="Arial"/>
                <a:cs typeface="Arial"/>
              </a:rPr>
              <a:t>l</a:t>
            </a:r>
            <a:r>
              <a:rPr sz="1600" spc="-15" dirty="0">
                <a:latin typeface="Arial"/>
                <a:cs typeface="Arial"/>
              </a:rPr>
              <a:t>ann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840" dirty="0">
                <a:latin typeface="Arial"/>
                <a:cs typeface="Arial"/>
              </a:rPr>
              <a:t>n</a:t>
            </a:r>
            <a:r>
              <a:rPr sz="2700" b="1" i="1" spc="-434" baseline="-27777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695" dirty="0">
                <a:latin typeface="Arial"/>
                <a:cs typeface="Arial"/>
              </a:rPr>
              <a:t>g</a:t>
            </a:r>
            <a:r>
              <a:rPr sz="2700" b="1" i="1" spc="-15" baseline="-27777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700" b="1" i="1" spc="-1679" baseline="-27777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685" dirty="0">
                <a:latin typeface="Arial"/>
                <a:cs typeface="Arial"/>
              </a:rPr>
              <a:t>n</a:t>
            </a:r>
            <a:r>
              <a:rPr sz="2700" b="1" i="1" spc="-509" baseline="-27777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575" dirty="0">
                <a:latin typeface="Arial"/>
                <a:cs typeface="Arial"/>
              </a:rPr>
              <a:t>d</a:t>
            </a:r>
            <a:r>
              <a:rPr sz="2700" b="1" i="1" spc="-30" baseline="-27777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700" b="1" i="1" spc="-1057" baseline="-27777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spc="-220" dirty="0">
                <a:latin typeface="Arial"/>
                <a:cs typeface="Arial"/>
              </a:rPr>
              <a:t>o</a:t>
            </a:r>
            <a:r>
              <a:rPr sz="2700" b="1" i="1" spc="-1214" baseline="-27777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20" dirty="0">
                <a:latin typeface="Arial"/>
                <a:cs typeface="Arial"/>
              </a:rPr>
              <a:t>v</a:t>
            </a:r>
            <a:r>
              <a:rPr sz="2700" b="1" i="1" spc="-1057" baseline="-27777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310" dirty="0">
                <a:latin typeface="Arial"/>
                <a:cs typeface="Arial"/>
              </a:rPr>
              <a:t>e</a:t>
            </a:r>
            <a:r>
              <a:rPr sz="2700" b="1" i="1" spc="-322" baseline="-27777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650" dirty="0">
                <a:latin typeface="Arial"/>
                <a:cs typeface="Arial"/>
              </a:rPr>
              <a:t>s</a:t>
            </a:r>
            <a:r>
              <a:rPr sz="2700" b="1" i="1" spc="-1177" baseline="-27777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600" spc="-130" dirty="0">
                <a:latin typeface="Arial"/>
                <a:cs typeface="Arial"/>
              </a:rPr>
              <a:t>e</a:t>
            </a:r>
            <a:r>
              <a:rPr sz="2700" b="1" i="1" spc="-1350" baseline="-27777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770" dirty="0">
                <a:latin typeface="Arial"/>
                <a:cs typeface="Arial"/>
              </a:rPr>
              <a:t>n</a:t>
            </a:r>
            <a:r>
              <a:rPr sz="2700" b="1" i="1" spc="-982" baseline="-27777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600" spc="-250" dirty="0">
                <a:latin typeface="Arial"/>
                <a:cs typeface="Arial"/>
              </a:rPr>
              <a:t>g</a:t>
            </a:r>
            <a:r>
              <a:rPr sz="2700" b="1" i="1" spc="-15" baseline="-2777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00" b="1" i="1" spc="-517" baseline="-27777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125" dirty="0">
                <a:latin typeface="Arial"/>
                <a:cs typeface="Arial"/>
              </a:rPr>
              <a:t>t</a:t>
            </a:r>
            <a:r>
              <a:rPr sz="2700" b="1" i="1" spc="-607" baseline="-27777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25" dirty="0">
                <a:latin typeface="Arial"/>
                <a:cs typeface="Arial"/>
              </a:rPr>
              <a:t>h</a:t>
            </a:r>
            <a:r>
              <a:rPr sz="2700" b="1" i="1" spc="-1672" baseline="-27777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85" dirty="0">
                <a:latin typeface="Arial"/>
                <a:cs typeface="Arial"/>
              </a:rPr>
              <a:t> </a:t>
            </a:r>
            <a:r>
              <a:rPr sz="2700" b="1" i="1" spc="-1132" baseline="-27777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415" dirty="0">
                <a:latin typeface="Arial"/>
                <a:cs typeface="Arial"/>
              </a:rPr>
              <a:t>w</a:t>
            </a:r>
            <a:r>
              <a:rPr sz="2700" b="1" i="1" spc="-172" baseline="-27777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785" dirty="0">
                <a:latin typeface="Arial"/>
                <a:cs typeface="Arial"/>
              </a:rPr>
              <a:t>o</a:t>
            </a:r>
            <a:r>
              <a:rPr sz="2700" b="1" i="1" spc="-494" baseline="-27777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-5" dirty="0">
                <a:latin typeface="Arial"/>
                <a:cs typeface="Arial"/>
              </a:rPr>
              <a:t>r</a:t>
            </a:r>
            <a:r>
              <a:rPr sz="1600" spc="-530" dirty="0">
                <a:latin typeface="Arial"/>
                <a:cs typeface="Arial"/>
              </a:rPr>
              <a:t>k</a:t>
            </a:r>
            <a:r>
              <a:rPr sz="2700" b="1" i="1" spc="-937" baseline="-27777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spc="-275" dirty="0">
                <a:latin typeface="Arial"/>
                <a:cs typeface="Arial"/>
              </a:rPr>
              <a:t>o</a:t>
            </a:r>
            <a:r>
              <a:rPr sz="2700" b="1" i="1" spc="-1110" baseline="-27777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f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2700" b="1" i="1" spc="-1252" baseline="-27777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spc="-15" dirty="0">
                <a:latin typeface="Arial"/>
                <a:cs typeface="Arial"/>
              </a:rPr>
              <a:t>t</a:t>
            </a:r>
            <a:r>
              <a:rPr sz="1600" spc="-515" dirty="0">
                <a:latin typeface="Arial"/>
                <a:cs typeface="Arial"/>
              </a:rPr>
              <a:t>h</a:t>
            </a:r>
            <a:r>
              <a:rPr sz="2700" b="1" i="1" spc="-757" baseline="-27777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e</a:t>
            </a:r>
            <a:r>
              <a:rPr sz="1600" spc="-305" dirty="0">
                <a:latin typeface="Arial"/>
                <a:cs typeface="Arial"/>
              </a:rPr>
              <a:t> </a:t>
            </a:r>
            <a:r>
              <a:rPr sz="2700" b="1" i="1" spc="-1477" baseline="-27777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c</a:t>
            </a:r>
            <a:r>
              <a:rPr sz="1600" spc="-750" dirty="0">
                <a:latin typeface="Arial"/>
                <a:cs typeface="Arial"/>
              </a:rPr>
              <a:t>o</a:t>
            </a:r>
            <a:r>
              <a:rPr sz="2700" b="1" i="1" spc="-427" baseline="-27777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105" dirty="0">
                <a:latin typeface="Arial"/>
                <a:cs typeface="Arial"/>
              </a:rPr>
              <a:t>m</a:t>
            </a:r>
            <a:r>
              <a:rPr sz="2700" b="1" i="1" spc="-75" baseline="-2777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-1335" dirty="0">
                <a:latin typeface="Arial"/>
                <a:cs typeface="Arial"/>
              </a:rPr>
              <a:t>m</a:t>
            </a:r>
            <a:r>
              <a:rPr sz="2700" b="1" i="1" spc="-22" baseline="-27777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i="1" spc="-1230" baseline="-27777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-15" dirty="0">
                <a:latin typeface="Arial"/>
                <a:cs typeface="Arial"/>
              </a:rPr>
              <a:t>i</a:t>
            </a:r>
            <a:r>
              <a:rPr sz="1600" spc="-30" dirty="0">
                <a:latin typeface="Arial"/>
                <a:cs typeface="Arial"/>
              </a:rPr>
              <a:t>t</a:t>
            </a:r>
            <a:r>
              <a:rPr sz="2700" b="1" i="1" spc="-765" baseline="-2777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t</a:t>
            </a:r>
            <a:r>
              <a:rPr sz="1600" spc="-850" dirty="0">
                <a:latin typeface="Arial"/>
                <a:cs typeface="Arial"/>
              </a:rPr>
              <a:t>e</a:t>
            </a:r>
            <a:r>
              <a:rPr sz="2700" b="1" i="1" spc="-277" baseline="-27777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735" dirty="0">
                <a:latin typeface="Arial"/>
                <a:cs typeface="Arial"/>
              </a:rPr>
              <a:t>e</a:t>
            </a:r>
            <a:r>
              <a:rPr sz="2700" b="1" i="1" spc="-600" baseline="-2777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-440" dirty="0">
                <a:latin typeface="Arial"/>
                <a:cs typeface="Arial"/>
              </a:rPr>
              <a:t>s</a:t>
            </a:r>
            <a:r>
              <a:rPr sz="2700" b="1" i="1" spc="-225" baseline="-27777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-15" dirty="0">
                <a:latin typeface="Arial"/>
                <a:cs typeface="Arial"/>
              </a:rPr>
              <a:t>t</a:t>
            </a:r>
            <a:r>
              <a:rPr sz="1600" spc="-720" dirty="0">
                <a:latin typeface="Arial"/>
                <a:cs typeface="Arial"/>
              </a:rPr>
              <a:t>h</a:t>
            </a:r>
            <a:r>
              <a:rPr sz="2700" b="1" i="1" spc="-472" baseline="-27777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1600" spc="-610" dirty="0">
                <a:latin typeface="Arial"/>
                <a:cs typeface="Arial"/>
              </a:rPr>
              <a:t>a</a:t>
            </a:r>
            <a:r>
              <a:rPr sz="2700" b="1" i="1" spc="-802" baseline="-27777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spc="50" dirty="0">
                <a:latin typeface="Arial"/>
                <a:cs typeface="Arial"/>
              </a:rPr>
              <a:t>t</a:t>
            </a:r>
            <a:r>
              <a:rPr sz="2700" b="1" i="1" spc="-1087" baseline="-2777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-204" dirty="0">
                <a:latin typeface="Arial"/>
                <a:cs typeface="Arial"/>
              </a:rPr>
              <a:t>d</a:t>
            </a:r>
            <a:r>
              <a:rPr sz="2700" b="1" i="1" spc="-1410" baseline="-27777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600" spc="-15" dirty="0">
                <a:latin typeface="Arial"/>
                <a:cs typeface="Arial"/>
              </a:rPr>
              <a:t>ir</a:t>
            </a:r>
            <a:r>
              <a:rPr sz="1600" spc="-885" dirty="0">
                <a:latin typeface="Arial"/>
                <a:cs typeface="Arial"/>
              </a:rPr>
              <a:t>e</a:t>
            </a:r>
            <a:r>
              <a:rPr sz="2700" b="1" i="1" spc="-30" baseline="-27777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700" b="1" i="1" spc="-1282" baseline="-27777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c</a:t>
            </a:r>
            <a:r>
              <a:rPr sz="1600" spc="-434" dirty="0">
                <a:latin typeface="Arial"/>
                <a:cs typeface="Arial"/>
              </a:rPr>
              <a:t>t</a:t>
            </a:r>
            <a:r>
              <a:rPr sz="2700" b="1" i="1" spc="-254" baseline="-27777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330" dirty="0">
                <a:latin typeface="Arial"/>
                <a:cs typeface="Arial"/>
              </a:rPr>
              <a:t>t</a:t>
            </a:r>
            <a:r>
              <a:rPr sz="2700" b="1" i="1" spc="-1072" baseline="-27777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spc="-204" dirty="0">
                <a:latin typeface="Arial"/>
                <a:cs typeface="Arial"/>
              </a:rPr>
              <a:t>h</a:t>
            </a:r>
            <a:r>
              <a:rPr sz="2700" b="1" i="1" spc="-1245" baseline="-27777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00" dirty="0">
                <a:latin typeface="Arial"/>
                <a:cs typeface="Arial"/>
              </a:rPr>
              <a:t>e</a:t>
            </a:r>
            <a:r>
              <a:rPr sz="2700" b="1" i="1" spc="-22" baseline="-27777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700" b="1" i="1" spc="-15" baseline="-27777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700" b="1" i="1" spc="-22" baseline="-27777" dirty="0">
                <a:solidFill>
                  <a:srgbClr val="FFFFFF"/>
                </a:solidFill>
                <a:latin typeface="Arial"/>
                <a:cs typeface="Arial"/>
              </a:rPr>
              <a:t>e.</a:t>
            </a:r>
            <a:endParaRPr sz="2700" baseline="-27777">
              <a:latin typeface="Arial"/>
              <a:cs typeface="Arial"/>
            </a:endParaRPr>
          </a:p>
          <a:p>
            <a:pPr marR="635" algn="ctr">
              <a:lnSpc>
                <a:spcPts val="1900"/>
              </a:lnSpc>
            </a:pPr>
            <a:r>
              <a:rPr sz="1600" dirty="0">
                <a:latin typeface="Arial"/>
                <a:cs typeface="Arial"/>
              </a:rPr>
              <a:t>activities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SAC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652" y="352043"/>
            <a:ext cx="4343400" cy="43586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62326" y="1186941"/>
            <a:ext cx="3735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SAC</a:t>
            </a:r>
            <a:r>
              <a:rPr b="1" spc="-9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Committees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8268" y="1966887"/>
            <a:ext cx="7379970" cy="229044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985"/>
              </a:spcBef>
            </a:pPr>
            <a:r>
              <a:rPr sz="3200" b="1" dirty="0">
                <a:latin typeface="Arial"/>
                <a:cs typeface="Arial"/>
              </a:rPr>
              <a:t>Executive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Committee</a:t>
            </a:r>
            <a:endParaRPr sz="32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Chair:</a:t>
            </a:r>
            <a:r>
              <a:rPr sz="1600" spc="3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Laetitia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Michou</a:t>
            </a:r>
            <a:endParaRPr sz="16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Vice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Chair:</a:t>
            </a:r>
            <a:r>
              <a:rPr sz="1600" spc="4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Adrian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Lau</a:t>
            </a:r>
            <a:endParaRPr sz="16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84"/>
              </a:spcBef>
              <a:buChar char="•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Past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Chair: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Rowena</a:t>
            </a:r>
            <a:r>
              <a:rPr sz="1600" spc="-10" dirty="0">
                <a:latin typeface="Arial"/>
                <a:cs typeface="Arial"/>
              </a:rPr>
              <a:t> Ridout</a:t>
            </a:r>
            <a:endParaRPr sz="1600" dirty="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Members: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Feldman,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Aliya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Khan,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Adrian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Lau,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Lianne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Tile,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Natasha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Gakhal, </a:t>
            </a:r>
            <a:r>
              <a:rPr sz="1600" dirty="0">
                <a:latin typeface="Arial"/>
                <a:cs typeface="Arial"/>
              </a:rPr>
              <a:t>Lora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Giangregorio,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Linda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Probyn</a:t>
            </a:r>
            <a:r>
              <a:rPr sz="1600">
                <a:latin typeface="Arial"/>
                <a:cs typeface="Arial"/>
              </a:rPr>
              <a:t>,</a:t>
            </a:r>
            <a:r>
              <a:rPr sz="1600" spc="-30">
                <a:latin typeface="Arial"/>
                <a:cs typeface="Arial"/>
              </a:rPr>
              <a:t> </a:t>
            </a:r>
            <a:r>
              <a:rPr sz="1600" spc="-5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Ahmed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Negm,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Claudia </a:t>
            </a:r>
            <a:r>
              <a:rPr sz="1600" dirty="0">
                <a:latin typeface="Arial"/>
                <a:cs typeface="Arial"/>
              </a:rPr>
              <a:t>Gagnon,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Sandra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Kim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5600" rIns="0" bIns="0" rtlCol="0">
            <a:spAutoFit/>
          </a:bodyPr>
          <a:lstStyle/>
          <a:p>
            <a:pPr marL="420370">
              <a:lnSpc>
                <a:spcPct val="100000"/>
              </a:lnSpc>
              <a:spcBef>
                <a:spcPts val="100"/>
              </a:spcBef>
            </a:pPr>
            <a:r>
              <a:rPr dirty="0"/>
              <a:t>Guidelines</a:t>
            </a:r>
            <a:r>
              <a:rPr spc="-40" dirty="0"/>
              <a:t> </a:t>
            </a:r>
            <a:r>
              <a:rPr spc="-10" dirty="0"/>
              <a:t>Committee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20" dirty="0"/>
              <a:t>Together,</a:t>
            </a:r>
            <a:r>
              <a:rPr spc="-15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help</a:t>
            </a:r>
            <a:r>
              <a:rPr spc="-20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Canadians</a:t>
            </a:r>
            <a:r>
              <a:rPr spc="-20" dirty="0"/>
              <a:t> </a:t>
            </a:r>
            <a:r>
              <a:rPr spc="-10" dirty="0"/>
              <a:t>#unbreakable.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3968" y="2418105"/>
            <a:ext cx="7201534" cy="324485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Chair: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Dr.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Sandra</a:t>
            </a:r>
            <a:r>
              <a:rPr sz="1600" spc="-25" dirty="0">
                <a:latin typeface="Arial"/>
                <a:cs typeface="Arial"/>
              </a:rPr>
              <a:t> Kim</a:t>
            </a:r>
            <a:endParaRPr sz="1600">
              <a:latin typeface="Arial"/>
              <a:cs typeface="Arial"/>
            </a:endParaRPr>
          </a:p>
          <a:p>
            <a:pPr marL="354965" marR="31750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Members: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Carrie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Ye,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Emma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Billington,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Julie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Gilmour,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Laetitia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Michou,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Laura </a:t>
            </a:r>
            <a:r>
              <a:rPr sz="1600" dirty="0">
                <a:latin typeface="Arial"/>
                <a:cs typeface="Arial"/>
              </a:rPr>
              <a:t>Rothman,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Leo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Lai,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Phil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Chilibeck,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Sabrina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Gill,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Teri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Charrois,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Zahra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Bardai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184785" marR="284480" indent="-172720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Guidelines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Committee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Scientific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Advisory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Council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(SAC)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shall </a:t>
            </a:r>
            <a:r>
              <a:rPr sz="1600" dirty="0">
                <a:latin typeface="Arial"/>
                <a:cs typeface="Arial"/>
              </a:rPr>
              <a:t>assume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active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leadership,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collaboration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Executive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Committee</a:t>
            </a:r>
            <a:r>
              <a:rPr sz="1600" spc="-25" dirty="0">
                <a:latin typeface="Arial"/>
                <a:cs typeface="Arial"/>
              </a:rPr>
              <a:t> of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SAC,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primary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role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scientific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reviewer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advisor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guide</a:t>
            </a:r>
            <a:r>
              <a:rPr sz="1600" spc="39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OC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technical,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scientific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and/or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medical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matters.</a:t>
            </a:r>
            <a:endParaRPr sz="160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385"/>
              </a:spcBef>
              <a:buChar char="•"/>
              <a:tabLst>
                <a:tab pos="185420" algn="l"/>
              </a:tabLst>
            </a:pPr>
            <a:r>
              <a:rPr sz="1600" dirty="0">
                <a:latin typeface="Arial"/>
                <a:cs typeface="Arial"/>
              </a:rPr>
              <a:t>Review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endorsement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scientific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material,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position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statements</a:t>
            </a:r>
            <a:endParaRPr sz="1600">
              <a:latin typeface="Arial"/>
              <a:cs typeface="Arial"/>
            </a:endParaRPr>
          </a:p>
          <a:p>
            <a:pPr marL="184785" marR="5080" indent="-172720">
              <a:lnSpc>
                <a:spcPct val="100000"/>
              </a:lnSpc>
              <a:spcBef>
                <a:spcPts val="385"/>
              </a:spcBef>
              <a:buChar char="•"/>
              <a:tabLst>
                <a:tab pos="184785" algn="l"/>
              </a:tabLst>
            </a:pPr>
            <a:r>
              <a:rPr sz="1600" dirty="0">
                <a:latin typeface="Arial"/>
                <a:cs typeface="Arial"/>
              </a:rPr>
              <a:t>Supporting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guidelines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Update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Steering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Committee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developing</a:t>
            </a:r>
            <a:r>
              <a:rPr sz="1600" spc="3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formal </a:t>
            </a:r>
            <a:r>
              <a:rPr sz="1600" dirty="0">
                <a:latin typeface="Arial"/>
                <a:cs typeface="Arial"/>
              </a:rPr>
              <a:t>process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COI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management,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stakeholder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engagement,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eternal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peer </a:t>
            </a:r>
            <a:r>
              <a:rPr sz="1600" dirty="0">
                <a:latin typeface="Arial"/>
                <a:cs typeface="Arial"/>
              </a:rPr>
              <a:t>review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Clinical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Practice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Guidelines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Update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943" y="2646705"/>
            <a:ext cx="7101840" cy="27571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Chair: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Ahmed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Negm</a:t>
            </a:r>
            <a:endParaRPr sz="16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Members: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Alexander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Bilbilly,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Caitlin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McArthur,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Fabrice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Mac-</a:t>
            </a:r>
            <a:r>
              <a:rPr sz="1600" dirty="0">
                <a:latin typeface="Arial"/>
                <a:cs typeface="Arial"/>
              </a:rPr>
              <a:t>Way,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Jackie </a:t>
            </a:r>
            <a:r>
              <a:rPr sz="1600" dirty="0">
                <a:latin typeface="Arial"/>
                <a:cs typeface="Arial"/>
              </a:rPr>
              <a:t>Herman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(COPN),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JD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Brown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(Student),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Joanna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Sale,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Kristin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Clemens,</a:t>
            </a:r>
            <a:r>
              <a:rPr sz="1600" spc="39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Alex </a:t>
            </a:r>
            <a:r>
              <a:rPr sz="1600" dirty="0">
                <a:latin typeface="Arial"/>
                <a:cs typeface="Arial"/>
              </a:rPr>
              <a:t>Papaioannou,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Suzanne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Morin,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Lindsay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Blencowe,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Laetitia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Michou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299085" marR="499109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600" dirty="0">
                <a:latin typeface="Arial"/>
                <a:cs typeface="Arial"/>
              </a:rPr>
              <a:t>Shall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assume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primary</a:t>
            </a:r>
            <a:r>
              <a:rPr sz="1600" spc="-10" dirty="0">
                <a:latin typeface="Arial"/>
                <a:cs typeface="Arial"/>
              </a:rPr>
              <a:t> responsibility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identifying,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recommending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funding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research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opportunities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600" dirty="0">
                <a:latin typeface="Arial"/>
                <a:cs typeface="Arial"/>
              </a:rPr>
              <a:t>Recommends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recipient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candidates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Research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Travel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Awards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offered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Osteoporosis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Canada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20" dirty="0"/>
              <a:t>Together,</a:t>
            </a:r>
            <a:r>
              <a:rPr spc="-15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help</a:t>
            </a:r>
            <a:r>
              <a:rPr spc="-20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Canadians</a:t>
            </a:r>
            <a:r>
              <a:rPr spc="-20" dirty="0"/>
              <a:t> </a:t>
            </a:r>
            <a:r>
              <a:rPr spc="-10" dirty="0"/>
              <a:t>#unbreakable.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3700" rIns="0" bIns="0" rtlCol="0">
            <a:spAutoFit/>
          </a:bodyPr>
          <a:lstStyle/>
          <a:p>
            <a:pPr marL="508000">
              <a:lnSpc>
                <a:spcPct val="100000"/>
              </a:lnSpc>
              <a:spcBef>
                <a:spcPts val="100"/>
              </a:spcBef>
            </a:pPr>
            <a:r>
              <a:rPr dirty="0"/>
              <a:t>Research</a:t>
            </a:r>
            <a:r>
              <a:rPr spc="-40" dirty="0"/>
              <a:t> </a:t>
            </a:r>
            <a:r>
              <a:rPr spc="-10" dirty="0"/>
              <a:t>Committee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7695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100"/>
              </a:spcBef>
            </a:pPr>
            <a:r>
              <a:rPr dirty="0"/>
              <a:t>Development</a:t>
            </a:r>
            <a:r>
              <a:rPr spc="-35" dirty="0"/>
              <a:t> </a:t>
            </a:r>
            <a:r>
              <a:rPr spc="-10" dirty="0"/>
              <a:t>Committee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20" dirty="0"/>
              <a:t>Together,</a:t>
            </a:r>
            <a:r>
              <a:rPr spc="-15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help</a:t>
            </a:r>
            <a:r>
              <a:rPr spc="-20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Canadians</a:t>
            </a:r>
            <a:r>
              <a:rPr spc="-20" dirty="0"/>
              <a:t> </a:t>
            </a:r>
            <a:r>
              <a:rPr spc="-10" dirty="0"/>
              <a:t>#unbreakable.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8268" y="2418105"/>
            <a:ext cx="6846570" cy="21717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484"/>
              </a:spcBef>
              <a:buChar char="•"/>
              <a:tabLst>
                <a:tab pos="469265" algn="l"/>
              </a:tabLst>
            </a:pPr>
            <a:r>
              <a:rPr sz="1600" dirty="0">
                <a:latin typeface="Arial"/>
                <a:cs typeface="Arial"/>
              </a:rPr>
              <a:t>Chair: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Lianne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Tile</a:t>
            </a:r>
            <a:endParaRPr sz="1600">
              <a:latin typeface="Arial"/>
              <a:cs typeface="Arial"/>
            </a:endParaRPr>
          </a:p>
          <a:p>
            <a:pPr marL="469265" marR="9525" indent="-457200">
              <a:lnSpc>
                <a:spcPct val="100000"/>
              </a:lnSpc>
              <a:spcBef>
                <a:spcPts val="380"/>
              </a:spcBef>
              <a:buChar char="•"/>
              <a:tabLst>
                <a:tab pos="469265" algn="l"/>
              </a:tabLst>
            </a:pPr>
            <a:r>
              <a:rPr sz="1600" dirty="0">
                <a:latin typeface="Arial"/>
                <a:cs typeface="Arial"/>
              </a:rPr>
              <a:t>Members:Angela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Cheung,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Heather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Frame, Heather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McDonald-</a:t>
            </a:r>
            <a:r>
              <a:rPr sz="1600" spc="-10" dirty="0">
                <a:latin typeface="Arial"/>
                <a:cs typeface="Arial"/>
              </a:rPr>
              <a:t>Blumer, </a:t>
            </a:r>
            <a:r>
              <a:rPr sz="1600" dirty="0">
                <a:latin typeface="Arial"/>
                <a:cs typeface="Arial"/>
              </a:rPr>
              <a:t>Laetitia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Michou,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Larry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Dian,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Wendy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Ward,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Sandra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Kim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469265" marR="5080" indent="-457200">
              <a:lnSpc>
                <a:spcPct val="100000"/>
              </a:lnSpc>
              <a:buChar char="•"/>
              <a:tabLst>
                <a:tab pos="469265" algn="l"/>
              </a:tabLst>
            </a:pPr>
            <a:r>
              <a:rPr sz="1600" dirty="0">
                <a:latin typeface="Arial"/>
                <a:cs typeface="Arial"/>
              </a:rPr>
              <a:t>shall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assume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primary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responsibility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ongoing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cultivation,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recruitment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selection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appropriately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qualified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candidates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Scientific </a:t>
            </a:r>
            <a:r>
              <a:rPr sz="1600" dirty="0">
                <a:latin typeface="Arial"/>
                <a:cs typeface="Arial"/>
              </a:rPr>
              <a:t>Advisory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Council,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Executive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Committee,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Guidelines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Committee,</a:t>
            </a:r>
            <a:r>
              <a:rPr sz="1600" spc="-25" dirty="0">
                <a:latin typeface="Arial"/>
                <a:cs typeface="Arial"/>
              </a:rPr>
              <a:t> and </a:t>
            </a:r>
            <a:r>
              <a:rPr sz="1600" dirty="0">
                <a:latin typeface="Arial"/>
                <a:cs typeface="Arial"/>
              </a:rPr>
              <a:t>Research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Committee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461247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5232" y="882141"/>
            <a:ext cx="4065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KT Core</a:t>
            </a:r>
            <a:r>
              <a:rPr spc="-10" dirty="0"/>
              <a:t> Committee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20" dirty="0"/>
              <a:t>Together,</a:t>
            </a:r>
            <a:r>
              <a:rPr spc="-15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help</a:t>
            </a:r>
            <a:r>
              <a:rPr spc="-20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Canadians</a:t>
            </a:r>
            <a:r>
              <a:rPr spc="-20" dirty="0"/>
              <a:t> </a:t>
            </a:r>
            <a:r>
              <a:rPr spc="-10" dirty="0"/>
              <a:t>#unbreakable.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427124"/>
            <a:ext cx="7004684" cy="500126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484"/>
              </a:spcBef>
              <a:buChar char="•"/>
              <a:tabLst>
                <a:tab pos="469265" algn="l"/>
              </a:tabLst>
            </a:pPr>
            <a:r>
              <a:rPr sz="1600" spc="-10" dirty="0">
                <a:latin typeface="Arial"/>
                <a:cs typeface="Arial"/>
              </a:rPr>
              <a:t>Co-</a:t>
            </a:r>
            <a:r>
              <a:rPr sz="1600" dirty="0">
                <a:latin typeface="Arial"/>
                <a:cs typeface="Arial"/>
              </a:rPr>
              <a:t>Chairs: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Aliya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Khan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Natasha </a:t>
            </a:r>
            <a:r>
              <a:rPr sz="1600" spc="-10" dirty="0">
                <a:latin typeface="Arial"/>
                <a:cs typeface="Arial"/>
              </a:rPr>
              <a:t>Gakhal</a:t>
            </a:r>
            <a:endParaRPr sz="16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380"/>
              </a:spcBef>
              <a:buChar char="•"/>
              <a:tabLst>
                <a:tab pos="469265" algn="l"/>
              </a:tabLst>
            </a:pPr>
            <a:r>
              <a:rPr sz="1600" dirty="0">
                <a:latin typeface="Arial"/>
                <a:cs typeface="Arial"/>
              </a:rPr>
              <a:t>Members: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Adrian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Lau,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Miranda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Boggild,.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Julie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Gilmour,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Larry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Funnell</a:t>
            </a:r>
            <a:endParaRPr sz="1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(COPN),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Monica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Menecola,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Tim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Cuddy, Lianne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Tile,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Laetitia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Michou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600" b="1" dirty="0">
                <a:latin typeface="Arial"/>
                <a:cs typeface="Arial"/>
              </a:rPr>
              <a:t>GP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Subcommittee: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Chair: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Miranda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Boggild</a:t>
            </a:r>
            <a:r>
              <a:rPr sz="1600" spc="3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/Natasha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Gakhal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600" b="1" dirty="0">
                <a:latin typeface="Arial"/>
                <a:cs typeface="Arial"/>
              </a:rPr>
              <a:t>DI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Subcommittee: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Chair: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Aliya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Khan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5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</a:tabLst>
            </a:pPr>
            <a:r>
              <a:rPr sz="1600" b="1" dirty="0">
                <a:latin typeface="Arial"/>
                <a:cs typeface="Arial"/>
              </a:rPr>
              <a:t>Indigenous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Subcommittee</a:t>
            </a:r>
            <a:r>
              <a:rPr sz="1600" dirty="0">
                <a:latin typeface="Arial"/>
                <a:cs typeface="Arial"/>
              </a:rPr>
              <a:t>: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Chair: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Aliya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Khan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600" b="1" dirty="0">
                <a:latin typeface="Arial"/>
                <a:cs typeface="Arial"/>
              </a:rPr>
              <a:t>Ortho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Subcommittee: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Chair: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Natasha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Gakhal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411480" indent="-398780">
              <a:lnSpc>
                <a:spcPct val="100000"/>
              </a:lnSpc>
              <a:spcBef>
                <a:spcPts val="5"/>
              </a:spcBef>
              <a:buChar char="•"/>
              <a:tabLst>
                <a:tab pos="411480" algn="l"/>
              </a:tabLst>
            </a:pPr>
            <a:r>
              <a:rPr sz="1600" dirty="0">
                <a:latin typeface="Arial"/>
                <a:cs typeface="Arial"/>
              </a:rPr>
              <a:t>To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identify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strategies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knowledge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translation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OC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guidelines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best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practices.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To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identify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subcommittees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based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target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groups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To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provide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direction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subcommittees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oversee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their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progress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1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COPN</a:t>
            </a:r>
            <a:r>
              <a:rPr spc="-10" dirty="0"/>
              <a:t> </a:t>
            </a:r>
            <a:r>
              <a:rPr dirty="0"/>
              <a:t>Review</a:t>
            </a:r>
            <a:r>
              <a:rPr spc="-15" dirty="0"/>
              <a:t> </a:t>
            </a:r>
            <a:r>
              <a:rPr spc="-10" dirty="0"/>
              <a:t>Committee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20" dirty="0"/>
              <a:t>Together,</a:t>
            </a:r>
            <a:r>
              <a:rPr spc="-15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help</a:t>
            </a:r>
            <a:r>
              <a:rPr spc="-20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Canadians</a:t>
            </a:r>
            <a:r>
              <a:rPr spc="-20" dirty="0"/>
              <a:t> </a:t>
            </a:r>
            <a:r>
              <a:rPr spc="-10" dirty="0"/>
              <a:t>#unbreakable.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5240" y="2158873"/>
            <a:ext cx="6408420" cy="28797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Chair: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Adrian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Lau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Members: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Joanna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Sale,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Teri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Charrois,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Zahra </a:t>
            </a:r>
            <a:r>
              <a:rPr sz="2400" dirty="0">
                <a:latin typeface="Arial"/>
                <a:cs typeface="Arial"/>
              </a:rPr>
              <a:t>Bardai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Laura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Rothman,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Jennifer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Thain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75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55600" marR="45720" indent="-34353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Provides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scientific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educational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guidance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COPN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Canadian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Osteoporosis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Patient Network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07" y="606193"/>
            <a:ext cx="8338030" cy="586206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5795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00"/>
              </a:spcBef>
            </a:pPr>
            <a:r>
              <a:rPr dirty="0"/>
              <a:t>Rapid</a:t>
            </a:r>
            <a:r>
              <a:rPr spc="-30" dirty="0"/>
              <a:t> </a:t>
            </a:r>
            <a:r>
              <a:rPr dirty="0"/>
              <a:t>Response</a:t>
            </a:r>
            <a:r>
              <a:rPr spc="-55" dirty="0"/>
              <a:t> </a:t>
            </a:r>
            <a:r>
              <a:rPr spc="-20" dirty="0"/>
              <a:t>Team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20" dirty="0"/>
              <a:t>Together,</a:t>
            </a:r>
            <a:r>
              <a:rPr spc="-15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help</a:t>
            </a:r>
            <a:r>
              <a:rPr spc="-20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Canadians</a:t>
            </a:r>
            <a:r>
              <a:rPr spc="-20" dirty="0"/>
              <a:t> </a:t>
            </a:r>
            <a:r>
              <a:rPr spc="-10" dirty="0"/>
              <a:t>#unbreakable.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3943" y="2646705"/>
            <a:ext cx="6817359" cy="220218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484"/>
              </a:spcBef>
              <a:buChar char="•"/>
              <a:tabLst>
                <a:tab pos="469265" algn="l"/>
              </a:tabLst>
            </a:pPr>
            <a:r>
              <a:rPr sz="1600" dirty="0">
                <a:latin typeface="Arial"/>
                <a:cs typeface="Arial"/>
              </a:rPr>
              <a:t>Chair: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Adrian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Lau</a:t>
            </a:r>
            <a:endParaRPr sz="1600">
              <a:latin typeface="Arial"/>
              <a:cs typeface="Arial"/>
            </a:endParaRPr>
          </a:p>
          <a:p>
            <a:pPr marL="469265" marR="739140" indent="-457200">
              <a:lnSpc>
                <a:spcPts val="2060"/>
              </a:lnSpc>
              <a:spcBef>
                <a:spcPts val="335"/>
              </a:spcBef>
              <a:buChar char="•"/>
              <a:tabLst>
                <a:tab pos="469265" algn="l"/>
              </a:tabLst>
            </a:pPr>
            <a:r>
              <a:rPr sz="1600" dirty="0">
                <a:latin typeface="Arial"/>
                <a:cs typeface="Arial"/>
              </a:rPr>
              <a:t>Members: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Laetitia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Michou,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Allan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Low,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Claudia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Gagnon,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Emma </a:t>
            </a:r>
            <a:r>
              <a:rPr sz="1600" dirty="0">
                <a:latin typeface="Arial"/>
                <a:cs typeface="Arial"/>
              </a:rPr>
              <a:t>Billington,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Zahra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Bardai,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Vithika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Carlito"/>
                <a:cs typeface="Carlito"/>
              </a:rPr>
              <a:t>Sivabalasundaram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745"/>
              </a:spcBef>
              <a:buFont typeface="Arial"/>
              <a:buChar char="•"/>
            </a:pPr>
            <a:endParaRPr sz="1600">
              <a:latin typeface="Carlito"/>
              <a:cs typeface="Carlito"/>
            </a:endParaRPr>
          </a:p>
          <a:p>
            <a:pPr marL="469265" marR="5080" indent="-457200">
              <a:lnSpc>
                <a:spcPct val="100000"/>
              </a:lnSpc>
              <a:buChar char="•"/>
              <a:tabLst>
                <a:tab pos="469265" algn="l"/>
              </a:tabLst>
            </a:pPr>
            <a:r>
              <a:rPr sz="1600" dirty="0">
                <a:latin typeface="Arial"/>
                <a:cs typeface="Arial"/>
              </a:rPr>
              <a:t>Responsible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responding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breaking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news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releases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media </a:t>
            </a:r>
            <a:r>
              <a:rPr sz="1600" dirty="0">
                <a:latin typeface="Arial"/>
                <a:cs typeface="Arial"/>
              </a:rPr>
              <a:t>that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impact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perspective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osteoporosis/bone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health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care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through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rapid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response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position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statement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order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guide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health </a:t>
            </a:r>
            <a:r>
              <a:rPr sz="1600" dirty="0">
                <a:latin typeface="Arial"/>
                <a:cs typeface="Arial"/>
              </a:rPr>
              <a:t>professionals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public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7695" rIns="0" bIns="0" rtlCol="0">
            <a:spAutoFit/>
          </a:bodyPr>
          <a:lstStyle/>
          <a:p>
            <a:pPr marL="1346200">
              <a:lnSpc>
                <a:spcPct val="100000"/>
              </a:lnSpc>
              <a:spcBef>
                <a:spcPts val="100"/>
              </a:spcBef>
            </a:pPr>
            <a:r>
              <a:rPr dirty="0"/>
              <a:t>OC </a:t>
            </a:r>
            <a:r>
              <a:rPr spc="-10" dirty="0"/>
              <a:t>Activities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20" dirty="0"/>
              <a:t>Together,</a:t>
            </a:r>
            <a:r>
              <a:rPr spc="-15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help</a:t>
            </a:r>
            <a:r>
              <a:rPr spc="-20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Canadians</a:t>
            </a:r>
            <a:r>
              <a:rPr spc="-20" dirty="0"/>
              <a:t> </a:t>
            </a:r>
            <a:r>
              <a:rPr spc="-10" dirty="0"/>
              <a:t>#unbreakable.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</a:tabLst>
            </a:pPr>
            <a:r>
              <a:rPr dirty="0"/>
              <a:t>Osteoporosis</a:t>
            </a:r>
            <a:r>
              <a:rPr spc="-40" dirty="0"/>
              <a:t> </a:t>
            </a:r>
            <a:r>
              <a:rPr spc="-10" dirty="0"/>
              <a:t>Guidelines</a:t>
            </a: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</a:tabLst>
            </a:pPr>
            <a:r>
              <a:rPr dirty="0"/>
              <a:t>Beyond</a:t>
            </a:r>
            <a:r>
              <a:rPr spc="-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10" dirty="0"/>
              <a:t>Break</a:t>
            </a: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</a:tabLst>
            </a:pPr>
            <a:r>
              <a:rPr dirty="0"/>
              <a:t>Bone</a:t>
            </a:r>
            <a:r>
              <a:rPr spc="-25" dirty="0"/>
              <a:t> </a:t>
            </a:r>
            <a:r>
              <a:rPr spc="-10" dirty="0"/>
              <a:t>Matters</a:t>
            </a: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</a:tabLst>
            </a:pPr>
            <a:r>
              <a:rPr dirty="0"/>
              <a:t>Bone</a:t>
            </a:r>
            <a:r>
              <a:rPr spc="-20" dirty="0"/>
              <a:t> </a:t>
            </a:r>
            <a:r>
              <a:rPr spc="-25" dirty="0"/>
              <a:t>Fit</a:t>
            </a: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</a:tabLst>
            </a:pPr>
            <a:r>
              <a:rPr dirty="0"/>
              <a:t>Canadian</a:t>
            </a:r>
            <a:r>
              <a:rPr spc="-55" dirty="0"/>
              <a:t> </a:t>
            </a:r>
            <a:r>
              <a:rPr dirty="0"/>
              <a:t>Musculoskeletal</a:t>
            </a:r>
            <a:r>
              <a:rPr spc="-40" dirty="0"/>
              <a:t> </a:t>
            </a:r>
            <a:r>
              <a:rPr dirty="0"/>
              <a:t>Conference</a:t>
            </a:r>
            <a:r>
              <a:rPr spc="-60" dirty="0"/>
              <a:t> </a:t>
            </a:r>
            <a:r>
              <a:rPr dirty="0"/>
              <a:t>(CMC)</a:t>
            </a:r>
            <a:r>
              <a:rPr spc="-55" dirty="0"/>
              <a:t> </a:t>
            </a:r>
            <a:r>
              <a:rPr spc="-20" dirty="0"/>
              <a:t>2026</a:t>
            </a: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</a:tabLst>
            </a:pPr>
            <a:r>
              <a:rPr dirty="0"/>
              <a:t>SAC</a:t>
            </a:r>
            <a:r>
              <a:rPr spc="-10" dirty="0"/>
              <a:t> </a:t>
            </a:r>
            <a:r>
              <a:rPr spc="-20" dirty="0"/>
              <a:t>Link</a:t>
            </a: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</a:tabLst>
            </a:pPr>
            <a:r>
              <a:rPr dirty="0"/>
              <a:t>OC </a:t>
            </a:r>
            <a:r>
              <a:rPr spc="-10" dirty="0"/>
              <a:t>Website</a:t>
            </a: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</a:tabLst>
            </a:pPr>
            <a:r>
              <a:rPr dirty="0"/>
              <a:t>Annual</a:t>
            </a:r>
            <a:r>
              <a:rPr spc="-20" dirty="0"/>
              <a:t> </a:t>
            </a:r>
            <a:r>
              <a:rPr dirty="0"/>
              <a:t>SAC</a:t>
            </a:r>
            <a:r>
              <a:rPr spc="-15" dirty="0"/>
              <a:t> </a:t>
            </a:r>
            <a:r>
              <a:rPr dirty="0"/>
              <a:t>Breakfast</a:t>
            </a:r>
            <a:r>
              <a:rPr spc="-20" dirty="0"/>
              <a:t> </a:t>
            </a:r>
            <a:r>
              <a:rPr dirty="0"/>
              <a:t>at</a:t>
            </a:r>
            <a:r>
              <a:rPr spc="-15" dirty="0"/>
              <a:t> </a:t>
            </a:r>
            <a:r>
              <a:rPr spc="-10" dirty="0"/>
              <a:t>ASBMR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30" dirty="0"/>
              <a:t> </a:t>
            </a:r>
            <a:r>
              <a:rPr dirty="0"/>
              <a:t>Can</a:t>
            </a:r>
            <a:r>
              <a:rPr spc="-10" dirty="0"/>
              <a:t> </a:t>
            </a:r>
            <a:r>
              <a:rPr dirty="0"/>
              <a:t>You</a:t>
            </a:r>
            <a:r>
              <a:rPr spc="-10" dirty="0"/>
              <a:t> </a:t>
            </a:r>
            <a:r>
              <a:rPr dirty="0"/>
              <a:t>Get</a:t>
            </a:r>
            <a:r>
              <a:rPr spc="-10" dirty="0"/>
              <a:t> Involved?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20" dirty="0"/>
              <a:t>Together,</a:t>
            </a:r>
            <a:r>
              <a:rPr spc="-15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help</a:t>
            </a:r>
            <a:r>
              <a:rPr spc="-20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Canadians</a:t>
            </a:r>
            <a:r>
              <a:rPr spc="-20" dirty="0"/>
              <a:t> </a:t>
            </a:r>
            <a:r>
              <a:rPr spc="-10" dirty="0"/>
              <a:t>#unbreakable.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22375">
              <a:lnSpc>
                <a:spcPct val="120000"/>
              </a:lnSpc>
              <a:spcBef>
                <a:spcPts val="100"/>
              </a:spcBef>
            </a:pPr>
            <a:r>
              <a:rPr sz="3200" dirty="0"/>
              <a:t>Kerry</a:t>
            </a:r>
            <a:r>
              <a:rPr sz="3200" spc="-25" dirty="0"/>
              <a:t> </a:t>
            </a:r>
            <a:r>
              <a:rPr sz="3200" spc="-10" dirty="0"/>
              <a:t>Grady </a:t>
            </a:r>
            <a:r>
              <a:rPr sz="3200" spc="-10" dirty="0">
                <a:hlinkClick r:id="rId3"/>
              </a:rPr>
              <a:t>KGrady@osteoporosis.ca</a:t>
            </a:r>
            <a:endParaRPr sz="3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1842" y="2566796"/>
            <a:ext cx="2338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Questions?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20" dirty="0"/>
              <a:t>Together,</a:t>
            </a:r>
            <a:r>
              <a:rPr spc="-15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help</a:t>
            </a:r>
            <a:r>
              <a:rPr spc="-20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Canadians</a:t>
            </a:r>
            <a:r>
              <a:rPr spc="-20" dirty="0"/>
              <a:t> </a:t>
            </a:r>
            <a:r>
              <a:rPr spc="-10" dirty="0"/>
              <a:t>#unbreakable.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124" y="1098485"/>
            <a:ext cx="8104491" cy="47908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6063" y="6512762"/>
            <a:ext cx="5844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0" dirty="0">
                <a:solidFill>
                  <a:srgbClr val="FFFFFF"/>
                </a:solidFill>
                <a:latin typeface="Arial"/>
                <a:cs typeface="Arial"/>
              </a:rPr>
              <a:t>Together,</a:t>
            </a:r>
            <a:r>
              <a:rPr sz="18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8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8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18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18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Canadians</a:t>
            </a:r>
            <a:r>
              <a:rPr sz="18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Arial"/>
                <a:cs typeface="Arial"/>
              </a:rPr>
              <a:t>#unbreakable.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652" y="352043"/>
            <a:ext cx="4343400" cy="43586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1007402"/>
            <a:ext cx="8461375" cy="4866640"/>
            <a:chOff x="0" y="1007402"/>
            <a:chExt cx="8461375" cy="486664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48511"/>
              <a:ext cx="8461247" cy="47609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6259" y="1007402"/>
              <a:ext cx="284987" cy="1570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218931" y="1068323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>
                  <a:moveTo>
                    <a:pt x="0" y="0"/>
                  </a:moveTo>
                  <a:lnTo>
                    <a:pt x="236474" y="0"/>
                  </a:lnTo>
                </a:path>
              </a:pathLst>
            </a:custGeom>
            <a:ln w="76200">
              <a:solidFill>
                <a:srgbClr val="542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70164" y="5716523"/>
              <a:ext cx="291083" cy="1570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212836" y="5777483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>
                  <a:moveTo>
                    <a:pt x="0" y="0"/>
                  </a:moveTo>
                  <a:lnTo>
                    <a:pt x="236474" y="0"/>
                  </a:lnTo>
                </a:path>
              </a:pathLst>
            </a:custGeom>
            <a:ln w="76200">
              <a:solidFill>
                <a:srgbClr val="542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hugging each other">
            <a:extLst>
              <a:ext uri="{FF2B5EF4-FFF2-40B4-BE49-F238E27FC236}">
                <a16:creationId xmlns:a16="http://schemas.microsoft.com/office/drawing/2014/main" id="{8F5BC3CC-114B-4F1B-F64E-80E02BC78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952500"/>
            <a:ext cx="8450580" cy="5196570"/>
          </a:xfrm>
          <a:prstGeom prst="rect">
            <a:avLst/>
          </a:prstGeom>
        </p:spPr>
      </p:pic>
      <p:pic>
        <p:nvPicPr>
          <p:cNvPr id="4" name="object 3">
            <a:extLst>
              <a:ext uri="{FF2B5EF4-FFF2-40B4-BE49-F238E27FC236}">
                <a16:creationId xmlns:a16="http://schemas.microsoft.com/office/drawing/2014/main" id="{2A56E6B5-E887-18C9-39F2-01D02DA4625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500" y="360205"/>
            <a:ext cx="4343400" cy="4358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2441" y="1373383"/>
            <a:ext cx="5817416" cy="54846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87017"/>
            <a:ext cx="8461247" cy="63006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652" y="352043"/>
            <a:ext cx="4343400" cy="43586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048511"/>
            <a:ext cx="8461247" cy="476097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20" dirty="0"/>
              <a:t>Together,</a:t>
            </a:r>
            <a:r>
              <a:rPr spc="-15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help</a:t>
            </a:r>
            <a:r>
              <a:rPr spc="-20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Canadians</a:t>
            </a:r>
            <a:r>
              <a:rPr spc="-20" dirty="0"/>
              <a:t> </a:t>
            </a:r>
            <a:r>
              <a:rPr spc="-10" dirty="0"/>
              <a:t>#unbreakable.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652" y="352043"/>
            <a:ext cx="4343400" cy="43586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995680"/>
            <a:ext cx="8461375" cy="4866640"/>
            <a:chOff x="0" y="1007402"/>
            <a:chExt cx="8461375" cy="4866640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48511"/>
              <a:ext cx="8461247" cy="4760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6259" y="1007402"/>
              <a:ext cx="284987" cy="1570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218931" y="1068323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>
                  <a:moveTo>
                    <a:pt x="0" y="0"/>
                  </a:moveTo>
                  <a:lnTo>
                    <a:pt x="236474" y="0"/>
                  </a:lnTo>
                </a:path>
              </a:pathLst>
            </a:custGeom>
            <a:ln w="76200">
              <a:solidFill>
                <a:srgbClr val="542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6259" y="5716523"/>
              <a:ext cx="284987" cy="1570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218931" y="5777483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>
                  <a:moveTo>
                    <a:pt x="0" y="0"/>
                  </a:moveTo>
                  <a:lnTo>
                    <a:pt x="236474" y="0"/>
                  </a:lnTo>
                </a:path>
              </a:pathLst>
            </a:custGeom>
            <a:ln w="76200">
              <a:solidFill>
                <a:srgbClr val="542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20" dirty="0"/>
              <a:t>Together,</a:t>
            </a:r>
            <a:r>
              <a:rPr spc="-15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help</a:t>
            </a:r>
            <a:r>
              <a:rPr spc="-20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Canadians</a:t>
            </a:r>
            <a:r>
              <a:rPr spc="-20" dirty="0"/>
              <a:t> </a:t>
            </a:r>
            <a:r>
              <a:rPr spc="-10" dirty="0"/>
              <a:t>#unbreakable.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20" dirty="0"/>
              <a:t>Together,</a:t>
            </a:r>
            <a:r>
              <a:rPr spc="-15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help</a:t>
            </a:r>
            <a:r>
              <a:rPr spc="-20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Canadians</a:t>
            </a:r>
            <a:r>
              <a:rPr spc="-20" dirty="0"/>
              <a:t> </a:t>
            </a:r>
            <a:r>
              <a:rPr spc="-10" dirty="0"/>
              <a:t>#unbreakable.</a:t>
            </a:r>
          </a:p>
        </p:txBody>
      </p:sp>
      <p:pic>
        <p:nvPicPr>
          <p:cNvPr id="6" name="Picture 5" descr="A person wearing a hat and smiling&#10;&#10;Description automatically generated">
            <a:extLst>
              <a:ext uri="{FF2B5EF4-FFF2-40B4-BE49-F238E27FC236}">
                <a16:creationId xmlns:a16="http://schemas.microsoft.com/office/drawing/2014/main" id="{7985270A-4C56-F48F-6B3C-D3E02B0B66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91" y="0"/>
            <a:ext cx="852307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499123c-8ba0-4101-850d-1f0d216b9f3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9B97DA21D4F643A6516D7171099C3B" ma:contentTypeVersion="18" ma:contentTypeDescription="Create a new document." ma:contentTypeScope="" ma:versionID="f4e46d246fb536a85a6b857b9e9116b5">
  <xsd:schema xmlns:xsd="http://www.w3.org/2001/XMLSchema" xmlns:xs="http://www.w3.org/2001/XMLSchema" xmlns:p="http://schemas.microsoft.com/office/2006/metadata/properties" xmlns:ns3="d499123c-8ba0-4101-850d-1f0d216b9f3d" xmlns:ns4="5e324f39-81c4-41a3-b0c3-bbc45be7ea50" targetNamespace="http://schemas.microsoft.com/office/2006/metadata/properties" ma:root="true" ma:fieldsID="474a4c66f23ee66243a17c22a9c22c68" ns3:_="" ns4:_="">
    <xsd:import namespace="d499123c-8ba0-4101-850d-1f0d216b9f3d"/>
    <xsd:import namespace="5e324f39-81c4-41a3-b0c3-bbc45be7ea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99123c-8ba0-4101-850d-1f0d216b9f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24f39-81c4-41a3-b0c3-bbc45be7ea5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089607-8FDE-4C7D-8B72-4B7B45EEE4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4E183E-0B01-40A3-8DC7-60D540C95FCA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d499123c-8ba0-4101-850d-1f0d216b9f3d"/>
    <ds:schemaRef ds:uri="http://schemas.microsoft.com/office/2006/metadata/properties"/>
    <ds:schemaRef ds:uri="5e324f39-81c4-41a3-b0c3-bbc45be7ea5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9CB984A-39AA-4E97-A158-17DF289E7A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99123c-8ba0-4101-850d-1f0d216b9f3d"/>
    <ds:schemaRef ds:uri="5e324f39-81c4-41a3-b0c3-bbc45be7ea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1162</Words>
  <Application>Microsoft Office PowerPoint</Application>
  <PresentationFormat>Custom</PresentationFormat>
  <Paragraphs>174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Aptos</vt:lpstr>
      <vt:lpstr>Arial</vt:lpstr>
      <vt:lpstr>Carlito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Welcome to OC’s Scientific Advisory Council</vt:lpstr>
      <vt:lpstr>SAC Overview</vt:lpstr>
      <vt:lpstr>PowerPoint Presentation</vt:lpstr>
      <vt:lpstr>Conflict of Interest</vt:lpstr>
      <vt:lpstr>SAC Committees</vt:lpstr>
      <vt:lpstr>SAC Committees</vt:lpstr>
      <vt:lpstr>Guidelines Committee</vt:lpstr>
      <vt:lpstr>Research Committee</vt:lpstr>
      <vt:lpstr>Development Committee</vt:lpstr>
      <vt:lpstr>KT Core Committee</vt:lpstr>
      <vt:lpstr>COPN Review Committee</vt:lpstr>
      <vt:lpstr>PowerPoint Presentation</vt:lpstr>
      <vt:lpstr>Rapid Response Team</vt:lpstr>
      <vt:lpstr>OC Activities</vt:lpstr>
      <vt:lpstr>How Can You Get Involved?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Kerry Grady</cp:lastModifiedBy>
  <cp:revision>3</cp:revision>
  <dcterms:created xsi:type="dcterms:W3CDTF">2024-11-13T17:26:33Z</dcterms:created>
  <dcterms:modified xsi:type="dcterms:W3CDTF">2024-11-27T13:48:25Z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2024-11-13T00:00:00Z</vt:filetime>
  </property>
  <property fmtid="{D5CDD505-2E9C-101B-9397-08002B2CF9AE}" pid="3" name="Producer">
    <vt:lpwstr>3-Heights(TM) PDF Security Shell 4.8.25.2 (http://www.pdf-tools.com)</vt:lpwstr>
  </property>
  <property fmtid="{D5CDD505-2E9C-101B-9397-08002B2CF9AE}" pid="4" name="ContentTypeId">
    <vt:lpwstr>0x010100CF9B97DA21D4F643A6516D7171099C3B</vt:lpwstr>
  </property>
</Properties>
</file>